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82" r:id="rId9"/>
    <p:sldId id="264" r:id="rId10"/>
    <p:sldId id="283" r:id="rId11"/>
    <p:sldId id="284" r:id="rId12"/>
    <p:sldId id="286" r:id="rId13"/>
    <p:sldId id="285" r:id="rId14"/>
    <p:sldId id="266" r:id="rId15"/>
    <p:sldId id="267" r:id="rId16"/>
    <p:sldId id="257" r:id="rId17"/>
    <p:sldId id="287" r:id="rId18"/>
    <p:sldId id="268" r:id="rId19"/>
    <p:sldId id="269" r:id="rId20"/>
    <p:sldId id="270" r:id="rId21"/>
    <p:sldId id="288" r:id="rId22"/>
    <p:sldId id="271" r:id="rId23"/>
    <p:sldId id="272" r:id="rId24"/>
    <p:sldId id="289" r:id="rId25"/>
    <p:sldId id="27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731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1.png>
</file>

<file path=ppt/media/image12.png>
</file>

<file path=ppt/media/image13.png>
</file>

<file path=ppt/media/image14.png>
</file>

<file path=ppt/media/image19.png>
</file>

<file path=ppt/media/image20.png>
</file>

<file path=ppt/media/image23.png>
</file>

<file path=ppt/media/image24.png>
</file>

<file path=ppt/media/image25.png>
</file>

<file path=ppt/media/image27.png>
</file>

<file path=ppt/media/image2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80982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8371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63348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22252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00230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754599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36955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25068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97075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21941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40481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27AE6A1-F854-4459-A7AF-6DECC2B02BC7}" type="datetimeFigureOut">
              <a:rPr lang="tr-TR" smtClean="0"/>
              <a:t>7.10.2023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919A460-3C3A-4D44-9437-F390B90DFC85}" type="slidenum">
              <a:rPr lang="tr-TR" smtClean="0"/>
              <a:t>‹#›</a:t>
            </a:fld>
            <a:endParaRPr lang="tr-TR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46763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22EBEA6-C176-48BC-AC80-BAB003E8B0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5.Bölüm - Ekran ve Gösterge Araçlarının Kullanımı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95D56A9-2BD5-4059-8AD5-7953C401D2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18852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A9EC60-D73F-47B3-910C-F2320348A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7 </a:t>
            </a:r>
            <a:r>
              <a:rPr lang="tr-TR" dirty="0" err="1"/>
              <a:t>Segment</a:t>
            </a:r>
            <a:r>
              <a:rPr lang="tr-TR" dirty="0"/>
              <a:t> Gösterge ve Buton ile Sayaç Yapımı (Öğrenci 1)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9934D0F-2D7E-4FD0-A27C-A610CD980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Malzeme Listesi </a:t>
            </a:r>
            <a:r>
              <a:rPr lang="tr-TR" sz="18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Deneyap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Kart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Breadboard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Bağlantı kabloları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330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10K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7 </a:t>
            </a:r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Segment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gösterge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Buton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29465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D449642-C2C9-459C-AF10-C67BA99EA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AEDDD53-959B-41F1-9522-7F570F057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0B928385-0E2B-4A7F-89CA-1F8765BF2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94" y="73458"/>
            <a:ext cx="11785666" cy="646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71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6B504C8-2ECB-4334-8095-3A6742158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07C66FD5-B3EF-4F65-A4ED-F17A3CA44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2501" y="0"/>
            <a:ext cx="2452955" cy="6858000"/>
          </a:xfr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id="{02B6379C-6050-4C5C-AB29-1CF65969B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456" y="690"/>
            <a:ext cx="2180965" cy="6857309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95CDEBF8-F6CD-44D0-A653-C06F65BB15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6421" y="-1"/>
            <a:ext cx="2452954" cy="6760579"/>
          </a:xfrm>
          <a:prstGeom prst="rect">
            <a:avLst/>
          </a:prstGeom>
        </p:spPr>
      </p:pic>
      <p:pic>
        <p:nvPicPr>
          <p:cNvPr id="15" name="Resim 14">
            <a:extLst>
              <a:ext uri="{FF2B5EF4-FFF2-40B4-BE49-F238E27FC236}">
                <a16:creationId xmlns:a16="http://schemas.microsoft.com/office/drawing/2014/main" id="{E411CD0D-19AF-4C7B-898E-55C6957BA0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-1"/>
            <a:ext cx="3412503" cy="690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14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4AC843FE-FFC5-4B7A-9093-AB625A624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537" y="1401890"/>
            <a:ext cx="11196291" cy="359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99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D3D7C771-237D-429D-A0B8-FF9E38C35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5354"/>
            <a:ext cx="12186682" cy="530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83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7D120E2-7C45-41C7-93EB-3CF2FB78A6D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012950" y="382588"/>
            <a:ext cx="10179050" cy="1492250"/>
          </a:xfrm>
        </p:spPr>
        <p:txBody>
          <a:bodyPr/>
          <a:lstStyle/>
          <a:p>
            <a:r>
              <a:rPr lang="tr-TR" dirty="0"/>
              <a:t>LCD (Liquid </a:t>
            </a:r>
            <a:r>
              <a:rPr lang="tr-TR" dirty="0" err="1"/>
              <a:t>Crystal</a:t>
            </a:r>
            <a:r>
              <a:rPr lang="tr-TR" dirty="0"/>
              <a:t> </a:t>
            </a:r>
            <a:r>
              <a:rPr lang="tr-TR" dirty="0" err="1"/>
              <a:t>Display</a:t>
            </a:r>
            <a:r>
              <a:rPr lang="tr-TR" dirty="0"/>
              <a:t>)</a:t>
            </a:r>
          </a:p>
        </p:txBody>
      </p:sp>
      <p:grpSp>
        <p:nvGrpSpPr>
          <p:cNvPr id="11" name="Grup 10">
            <a:extLst>
              <a:ext uri="{FF2B5EF4-FFF2-40B4-BE49-F238E27FC236}">
                <a16:creationId xmlns:a16="http://schemas.microsoft.com/office/drawing/2014/main" id="{51E6BE36-2093-4D76-ABD2-7DF564F11B99}"/>
              </a:ext>
            </a:extLst>
          </p:cNvPr>
          <p:cNvGrpSpPr/>
          <p:nvPr/>
        </p:nvGrpSpPr>
        <p:grpSpPr>
          <a:xfrm>
            <a:off x="938998" y="1789997"/>
            <a:ext cx="10816226" cy="4375133"/>
            <a:chOff x="766801" y="1642787"/>
            <a:chExt cx="10144320" cy="3815333"/>
          </a:xfrm>
        </p:grpSpPr>
        <p:pic>
          <p:nvPicPr>
            <p:cNvPr id="8" name="Resim 7">
              <a:extLst>
                <a:ext uri="{FF2B5EF4-FFF2-40B4-BE49-F238E27FC236}">
                  <a16:creationId xmlns:a16="http://schemas.microsoft.com/office/drawing/2014/main" id="{6BA6F659-CB2B-4080-9CDF-AD72E9225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6801" y="1642787"/>
              <a:ext cx="5072160" cy="3815333"/>
            </a:xfrm>
            <a:prstGeom prst="rect">
              <a:avLst/>
            </a:prstGeom>
          </p:spPr>
        </p:pic>
        <p:pic>
          <p:nvPicPr>
            <p:cNvPr id="10" name="Resim 9">
              <a:extLst>
                <a:ext uri="{FF2B5EF4-FFF2-40B4-BE49-F238E27FC236}">
                  <a16:creationId xmlns:a16="http://schemas.microsoft.com/office/drawing/2014/main" id="{77514EF5-DA5E-41CC-908A-F6A782DAB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38961" y="1642787"/>
              <a:ext cx="5072160" cy="38153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4300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 8">
            <a:extLst>
              <a:ext uri="{FF2B5EF4-FFF2-40B4-BE49-F238E27FC236}">
                <a16:creationId xmlns:a16="http://schemas.microsoft.com/office/drawing/2014/main" id="{296C8B16-4820-4785-9551-580B7B4575AD}"/>
              </a:ext>
            </a:extLst>
          </p:cNvPr>
          <p:cNvGrpSpPr/>
          <p:nvPr/>
        </p:nvGrpSpPr>
        <p:grpSpPr>
          <a:xfrm>
            <a:off x="1809948" y="0"/>
            <a:ext cx="8012783" cy="6858000"/>
            <a:chOff x="0" y="0"/>
            <a:chExt cx="7141251" cy="6394636"/>
          </a:xfrm>
        </p:grpSpPr>
        <p:pic>
          <p:nvPicPr>
            <p:cNvPr id="6" name="Resim 5">
              <a:extLst>
                <a:ext uri="{FF2B5EF4-FFF2-40B4-BE49-F238E27FC236}">
                  <a16:creationId xmlns:a16="http://schemas.microsoft.com/office/drawing/2014/main" id="{0D92C2DC-ACD5-4853-908F-460A32FD0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7141251" cy="3846519"/>
            </a:xfrm>
            <a:prstGeom prst="rect">
              <a:avLst/>
            </a:prstGeom>
          </p:spPr>
        </p:pic>
        <p:pic>
          <p:nvPicPr>
            <p:cNvPr id="8" name="Resim 7">
              <a:extLst>
                <a:ext uri="{FF2B5EF4-FFF2-40B4-BE49-F238E27FC236}">
                  <a16:creationId xmlns:a16="http://schemas.microsoft.com/office/drawing/2014/main" id="{D3E14280-99B9-4916-89A4-24B5063B6B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828627"/>
              <a:ext cx="7141251" cy="25660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8864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3">
            <a:extLst>
              <a:ext uri="{FF2B5EF4-FFF2-40B4-BE49-F238E27FC236}">
                <a16:creationId xmlns:a16="http://schemas.microsoft.com/office/drawing/2014/main" id="{14639B19-FABA-4C38-8706-843038F09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2800" b="0" i="0" u="none" strike="noStrike" baseline="0" dirty="0">
                <a:solidFill>
                  <a:srgbClr val="000000"/>
                </a:solidFill>
              </a:rPr>
              <a:t>LCD Ekrana İlk Yazımı Yazıyorum (Öğrenci 2) </a:t>
            </a:r>
            <a:endParaRPr lang="tr-TR" sz="6600" dirty="0"/>
          </a:p>
        </p:txBody>
      </p:sp>
      <p:sp>
        <p:nvSpPr>
          <p:cNvPr id="5" name="İçerik Yer Tutucusu 4">
            <a:extLst>
              <a:ext uri="{FF2B5EF4-FFF2-40B4-BE49-F238E27FC236}">
                <a16:creationId xmlns:a16="http://schemas.microsoft.com/office/drawing/2014/main" id="{BFCC2A08-7FC0-422B-950C-56339328A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8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Malzeme Listesi </a:t>
            </a:r>
            <a:r>
              <a:rPr lang="tr-TR" sz="18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Deneyap</a:t>
            </a:r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Kart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Bağlantı kabloları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18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4x20 LCD Ekran (I2C Modüllü)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49404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D253B3BF-D33F-40C8-9877-4027D6CE3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680" y="866479"/>
            <a:ext cx="10180949" cy="538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67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A1F957FD-9BA6-4E93-8EE0-775FFA65A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3858"/>
            <a:ext cx="12160593" cy="3409412"/>
          </a:xfrm>
          <a:prstGeom prst="rect">
            <a:avLst/>
          </a:prstGeom>
        </p:spPr>
      </p:pic>
      <p:grpSp>
        <p:nvGrpSpPr>
          <p:cNvPr id="10" name="Grup 9">
            <a:extLst>
              <a:ext uri="{FF2B5EF4-FFF2-40B4-BE49-F238E27FC236}">
                <a16:creationId xmlns:a16="http://schemas.microsoft.com/office/drawing/2014/main" id="{18F45D1A-FB71-4CE2-833E-2D58457CD5DA}"/>
              </a:ext>
            </a:extLst>
          </p:cNvPr>
          <p:cNvGrpSpPr/>
          <p:nvPr/>
        </p:nvGrpSpPr>
        <p:grpSpPr>
          <a:xfrm>
            <a:off x="1036953" y="3893270"/>
            <a:ext cx="9452298" cy="2665511"/>
            <a:chOff x="0" y="3893270"/>
            <a:chExt cx="9452298" cy="2665511"/>
          </a:xfrm>
        </p:grpSpPr>
        <p:pic>
          <p:nvPicPr>
            <p:cNvPr id="7" name="Resim 6">
              <a:extLst>
                <a:ext uri="{FF2B5EF4-FFF2-40B4-BE49-F238E27FC236}">
                  <a16:creationId xmlns:a16="http://schemas.microsoft.com/office/drawing/2014/main" id="{421C77FB-46B5-431D-A9D5-D0546CB520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893270"/>
              <a:ext cx="9452298" cy="1114137"/>
            </a:xfrm>
            <a:prstGeom prst="rect">
              <a:avLst/>
            </a:prstGeom>
          </p:spPr>
        </p:pic>
        <p:pic>
          <p:nvPicPr>
            <p:cNvPr id="9" name="Resim 8">
              <a:extLst>
                <a:ext uri="{FF2B5EF4-FFF2-40B4-BE49-F238E27FC236}">
                  <a16:creationId xmlns:a16="http://schemas.microsoft.com/office/drawing/2014/main" id="{5484B6EB-2246-4A54-9FC5-484E435FC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5007407"/>
              <a:ext cx="9452298" cy="15513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731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28CB83D5-0EB9-4AAF-B5B9-761C57FBB2D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0088563" y="2682875"/>
            <a:ext cx="2103437" cy="4175125"/>
          </a:xfr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6A1FD71E-C94A-4284-BC9E-0B8AB8942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705" y="0"/>
            <a:ext cx="3364857" cy="3371072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E38828BB-38C8-4D98-BEFD-07B975F29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24" y="0"/>
            <a:ext cx="6698761" cy="502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8121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EC0F2BCD-3D0A-4F8C-BAA9-5D37CE69A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81992"/>
            <a:ext cx="8710367" cy="5457097"/>
          </a:xfrm>
          <a:prstGeom prst="rect">
            <a:avLst/>
          </a:prstGeom>
        </p:spPr>
      </p:pic>
      <p:sp>
        <p:nvSpPr>
          <p:cNvPr id="6" name="Başlık 5">
            <a:extLst>
              <a:ext uri="{FF2B5EF4-FFF2-40B4-BE49-F238E27FC236}">
                <a16:creationId xmlns:a16="http://schemas.microsoft.com/office/drawing/2014/main" id="{5F06870D-F71B-4CA1-8E2E-0CBB350D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3200" dirty="0"/>
              <a:t>LCD Ekran için Kullanılan Komutlar (Öğrenci 1)</a:t>
            </a:r>
          </a:p>
        </p:txBody>
      </p:sp>
    </p:spTree>
    <p:extLst>
      <p:ext uri="{BB962C8B-B14F-4D97-AF65-F5344CB8AC3E}">
        <p14:creationId xmlns:p14="http://schemas.microsoft.com/office/powerpoint/2010/main" val="13116761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B949F2DD-01E5-4376-AAD0-88D042DE0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935" y="5701"/>
            <a:ext cx="7076166" cy="684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1741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7D120E2-7C45-41C7-93EB-3CF2FB78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LCD Ekranda Özel Karakter Oluşturma ve Gösterme (Öğrenci 2)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8719C4E-5117-4A6F-B29D-91274DFB3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0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Malzeme Listesi </a:t>
            </a:r>
            <a:r>
              <a:rPr lang="tr-TR" sz="2000" b="0" i="0" u="none" strike="noStrike" baseline="0" dirty="0">
                <a:solidFill>
                  <a:srgbClr val="FFFFFF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2000" b="1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Arduino</a:t>
            </a:r>
            <a:r>
              <a:rPr lang="tr-TR" sz="20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UNO </a:t>
            </a:r>
            <a:r>
              <a:rPr lang="tr-TR" sz="20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20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Bağlantı kabloları </a:t>
            </a:r>
            <a:r>
              <a:rPr lang="tr-TR" sz="20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r>
              <a:rPr lang="tr-TR" sz="2000" b="1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4x20 LCD Ekran (I2C Modüllü) </a:t>
            </a:r>
            <a:r>
              <a:rPr lang="tr-TR" sz="20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928491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92A4196-1FE9-4D7A-ACD9-39FAACAC1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CBD1EABD-2D70-4E84-887E-67324D3178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6713" y="2343159"/>
            <a:ext cx="1314633" cy="2048161"/>
          </a:xfr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E6B497D3-F333-4303-A061-0FFA0014B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774" y="2286001"/>
            <a:ext cx="1305107" cy="2105319"/>
          </a:xfrm>
          <a:prstGeom prst="rect">
            <a:avLst/>
          </a:prstGeom>
        </p:spPr>
      </p:pic>
      <p:sp>
        <p:nvSpPr>
          <p:cNvPr id="9" name="Metin kutusu 8">
            <a:extLst>
              <a:ext uri="{FF2B5EF4-FFF2-40B4-BE49-F238E27FC236}">
                <a16:creationId xmlns:a16="http://schemas.microsoft.com/office/drawing/2014/main" id="{D4C6266A-982B-4516-B2BC-DB8223884DE1}"/>
              </a:ext>
            </a:extLst>
          </p:cNvPr>
          <p:cNvSpPr txBox="1"/>
          <p:nvPr/>
        </p:nvSpPr>
        <p:spPr>
          <a:xfrm>
            <a:off x="5241304" y="2286001"/>
            <a:ext cx="6094428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17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1.satırda: 0, 0, 0, 0, 0 </a:t>
            </a:r>
          </a:p>
          <a:p>
            <a:r>
              <a:rPr lang="tr-TR" sz="17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2.satırda: 0, 1, 0, 1, 0 </a:t>
            </a:r>
          </a:p>
          <a:p>
            <a:r>
              <a:rPr lang="tr-TR" sz="17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3.satırda: 0, 0, 1, 0, 0 </a:t>
            </a:r>
          </a:p>
          <a:p>
            <a:r>
              <a:rPr lang="tr-TR" sz="17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4.satırda: 0, 1, 0, 1, 0 </a:t>
            </a:r>
          </a:p>
          <a:p>
            <a:r>
              <a:rPr lang="tr-TR" sz="17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5.satırda: 0, 0, 0, 0, 0 </a:t>
            </a:r>
          </a:p>
          <a:p>
            <a:r>
              <a:rPr lang="tr-TR" sz="17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6.satırda: 1, 0, 0, 0, 1 </a:t>
            </a:r>
          </a:p>
          <a:p>
            <a:r>
              <a:rPr lang="tr-TR" sz="17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7.satırda: 0, 1, 1, 1, 0 </a:t>
            </a:r>
          </a:p>
          <a:p>
            <a:r>
              <a:rPr lang="tr-TR" sz="17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8.satırda: 0, 0, 0, 0, 0 </a:t>
            </a:r>
            <a:endParaRPr lang="tr-TR" sz="1700" dirty="0"/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91324843-AF96-44BD-8A3C-FEC3D4483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5203" y="2564090"/>
            <a:ext cx="4110689" cy="1695743"/>
          </a:xfrm>
          <a:prstGeom prst="rect">
            <a:avLst/>
          </a:prstGeo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DA420581-3AAD-4E0C-A956-C9035DEA669C}"/>
              </a:ext>
            </a:extLst>
          </p:cNvPr>
          <p:cNvSpPr txBox="1"/>
          <p:nvPr/>
        </p:nvSpPr>
        <p:spPr>
          <a:xfrm>
            <a:off x="7685203" y="4293910"/>
            <a:ext cx="396632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>
                <a:latin typeface="Arial" panose="020B0604020202020204" pitchFamily="34" charset="0"/>
              </a:rPr>
              <a:t>K</a:t>
            </a:r>
            <a:r>
              <a:rPr lang="tr-TR" sz="1800" b="0" i="0" u="none" strike="noStrike" baseline="0" dirty="0">
                <a:latin typeface="Arial" panose="020B0604020202020204" pitchFamily="34" charset="0"/>
              </a:rPr>
              <a:t>od satırlarında </a:t>
            </a:r>
            <a:r>
              <a:rPr lang="tr-TR" sz="1800" b="0" i="1" u="none" strike="noStrike" baseline="0" dirty="0" err="1">
                <a:latin typeface="Arial" panose="020B0604020202020204" pitchFamily="34" charset="0"/>
              </a:rPr>
              <a:t>byte</a:t>
            </a:r>
            <a:r>
              <a:rPr lang="tr-TR" sz="1800" b="0" i="1" u="none" strike="noStrike" baseline="0" dirty="0"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latin typeface="Arial" panose="020B0604020202020204" pitchFamily="34" charset="0"/>
              </a:rPr>
              <a:t>değişken tipinde “surat”, “ok” ve “kalp” adında üç dizi tanımlandıktan sonra, “</a:t>
            </a:r>
            <a:r>
              <a:rPr lang="tr-TR" sz="1800" b="1" i="0" u="none" strike="noStrike" baseline="0" dirty="0" err="1">
                <a:latin typeface="Arial" panose="020B0604020202020204" pitchFamily="34" charset="0"/>
              </a:rPr>
              <a:t>createChar</a:t>
            </a:r>
            <a:r>
              <a:rPr lang="tr-TR" sz="1800" b="1" i="0" u="none" strike="noStrike" baseline="0" dirty="0">
                <a:latin typeface="Arial" panose="020B0604020202020204" pitchFamily="34" charset="0"/>
              </a:rPr>
              <a:t>” </a:t>
            </a:r>
            <a:r>
              <a:rPr lang="tr-TR" sz="1800" b="0" i="0" u="none" strike="noStrike" baseline="0" dirty="0">
                <a:latin typeface="Arial" panose="020B0604020202020204" pitchFamily="34" charset="0"/>
              </a:rPr>
              <a:t>fonksiyonu ile LCD ekranın 8 tane olan hafızasına (yani 0’dan 7’ye kadar karakter olarak) kaydedilebilir.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534756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ECC89DD-C613-4131-A3CF-DAA50271B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772999"/>
            <a:ext cx="10178322" cy="5106594"/>
          </a:xfrm>
        </p:spPr>
        <p:txBody>
          <a:bodyPr>
            <a:normAutofit/>
          </a:bodyPr>
          <a:lstStyle/>
          <a:p>
            <a:endParaRPr lang="tr-TR" sz="1800" b="0" i="0" u="none" strike="noStrike" baseline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tr-TR" sz="1600" dirty="0">
                <a:solidFill>
                  <a:schemeClr val="tx1"/>
                </a:solidFill>
                <a:latin typeface="Arial" panose="020B0604020202020204" pitchFamily="34" charset="0"/>
              </a:rPr>
              <a:t>K</a:t>
            </a:r>
            <a:r>
              <a:rPr lang="tr-TR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od satırlarında </a:t>
            </a:r>
            <a:r>
              <a:rPr lang="tr-TR" sz="1800" b="0" i="1" u="none" strike="noStrike" baseline="0" dirty="0" err="1">
                <a:solidFill>
                  <a:schemeClr val="tx1"/>
                </a:solidFill>
                <a:latin typeface="Arial" panose="020B0604020202020204" pitchFamily="34" charset="0"/>
              </a:rPr>
              <a:t>byte</a:t>
            </a:r>
            <a:r>
              <a:rPr lang="tr-TR" sz="1800" b="0" i="1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değişken tipinde “surat”, “ok” ve “kalp” adında üç dizi tanımlandıktan sonra, “</a:t>
            </a:r>
            <a:r>
              <a:rPr lang="tr-TR" sz="1800" b="1" i="0" u="none" strike="noStrike" baseline="0" dirty="0" err="1">
                <a:solidFill>
                  <a:schemeClr val="tx1"/>
                </a:solidFill>
                <a:latin typeface="Arial" panose="020B0604020202020204" pitchFamily="34" charset="0"/>
              </a:rPr>
              <a:t>createChar</a:t>
            </a:r>
            <a:r>
              <a:rPr lang="tr-TR" sz="1800" b="1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” </a:t>
            </a:r>
            <a:r>
              <a:rPr lang="tr-TR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fonksiyonu ile LCD ekranın 8 tane olan hafızasına (yani 0’dan 7’ye kadar karakter olarak) kaydedilebilir. 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	</a:t>
            </a:r>
            <a:endParaRPr lang="tr-TR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tr-TR" sz="1800" b="0" i="0" u="none" strike="noStrike" baseline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tr-TR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tr-TR" sz="1800" b="0" i="0" u="none" strike="noStrike" baseline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tr-TR" sz="1800" b="0" i="0" u="none" strike="noStrike" baseline="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tr-TR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“</a:t>
            </a:r>
            <a:r>
              <a:rPr lang="tr-TR" sz="1800" b="0" i="0" u="none" strike="noStrike" baseline="0" dirty="0" err="1">
                <a:solidFill>
                  <a:schemeClr val="tx1"/>
                </a:solidFill>
                <a:latin typeface="Arial" panose="020B0604020202020204" pitchFamily="34" charset="0"/>
              </a:rPr>
              <a:t>createChar</a:t>
            </a:r>
            <a:r>
              <a:rPr lang="tr-TR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” fonksiyonu ile oluşturulan karakterler daha sonra </a:t>
            </a:r>
            <a:r>
              <a:rPr lang="tr-TR" sz="1800" b="1" i="0" u="none" strike="noStrike" baseline="0" dirty="0" err="1">
                <a:solidFill>
                  <a:schemeClr val="tx1"/>
                </a:solidFill>
                <a:latin typeface="Arial" panose="020B0604020202020204" pitchFamily="34" charset="0"/>
              </a:rPr>
              <a:t>write</a:t>
            </a:r>
            <a:r>
              <a:rPr lang="tr-TR" sz="1800" b="1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>
                <a:solidFill>
                  <a:schemeClr val="tx1"/>
                </a:solidFill>
                <a:latin typeface="Arial" panose="020B0604020202020204" pitchFamily="34" charset="0"/>
              </a:rPr>
              <a:t>fonksiyonu ile LCD ekran üzerine yazdırılır. 	</a:t>
            </a:r>
          </a:p>
          <a:p>
            <a:endParaRPr lang="tr-TR" dirty="0">
              <a:solidFill>
                <a:schemeClr val="tx1"/>
              </a:solidFill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CB280DF0-712D-48C5-A195-451DD856C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04" y="4240445"/>
            <a:ext cx="3219718" cy="1381328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DA2C3B18-3C36-4FED-8659-943D86893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203" y="2063195"/>
            <a:ext cx="4110689" cy="169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00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0FE35E20-B542-4D58-BBBB-DEC0EB42D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548" y="42154"/>
            <a:ext cx="10601655" cy="681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251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7ACE5160-68A8-4D31-97A5-39EBBF3D7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818" y="51293"/>
            <a:ext cx="7581230" cy="666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949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92A4196-1FE9-4D7A-ACD9-39FAACAC1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7 </a:t>
            </a:r>
            <a:r>
              <a:rPr lang="tr-TR" dirty="0" err="1"/>
              <a:t>Segment</a:t>
            </a:r>
            <a:r>
              <a:rPr lang="tr-TR" dirty="0"/>
              <a:t> Gösterge LED’leri yakıp söndürme (Öğrenci 2)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C6F991F-15E8-4598-B6CC-0F1EE3F621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Malzeme Listesi</a:t>
            </a:r>
          </a:p>
          <a:p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</a:t>
            </a:r>
            <a:r>
              <a:rPr lang="tr-TR" sz="1800" b="0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Deneyap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Kart</a:t>
            </a:r>
          </a:p>
          <a:p>
            <a:r>
              <a:rPr lang="tr-TR" sz="1800" b="0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Breadboard</a:t>
            </a:r>
            <a:endParaRPr lang="tr-TR" sz="1800" b="0" i="0" u="none" strike="noStrike" baseline="0" dirty="0">
              <a:solidFill>
                <a:srgbClr val="006565"/>
              </a:solidFill>
              <a:latin typeface="Arial" panose="020B0604020202020204" pitchFamily="34" charset="0"/>
            </a:endParaRPr>
          </a:p>
          <a:p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Bağlantı kabloları</a:t>
            </a:r>
          </a:p>
          <a:p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330 </a:t>
            </a:r>
            <a:r>
              <a:rPr lang="tr-TR" sz="1800" b="0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ohm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direnç </a:t>
            </a:r>
          </a:p>
          <a:p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7 </a:t>
            </a:r>
            <a:r>
              <a:rPr lang="tr-TR" sz="1800" b="0" i="0" u="none" strike="noStrike" baseline="0" dirty="0" err="1">
                <a:solidFill>
                  <a:srgbClr val="006565"/>
                </a:solidFill>
                <a:latin typeface="Arial" panose="020B0604020202020204" pitchFamily="34" charset="0"/>
              </a:rPr>
              <a:t>Segment</a:t>
            </a:r>
            <a:r>
              <a:rPr lang="tr-TR" sz="1800" b="0" i="0" u="none" strike="noStrike" baseline="0" dirty="0">
                <a:solidFill>
                  <a:srgbClr val="006565"/>
                </a:solidFill>
                <a:latin typeface="Arial" panose="020B0604020202020204" pitchFamily="34" charset="0"/>
              </a:rPr>
              <a:t> gösterge	</a:t>
            </a:r>
          </a:p>
          <a:p>
            <a:endParaRPr lang="tr-TR" dirty="0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0CE697B-CAD1-4889-8F0C-97F18AF12A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tr-TR" sz="1800" b="1" dirty="0" err="1">
                <a:solidFill>
                  <a:srgbClr val="FF0000"/>
                </a:solidFill>
                <a:latin typeface="Arial" panose="020B0604020202020204" pitchFamily="34" charset="0"/>
              </a:rPr>
              <a:t>Amaç:</a:t>
            </a:r>
            <a:r>
              <a:rPr lang="tr-TR" sz="1800" dirty="0" err="1">
                <a:solidFill>
                  <a:srgbClr val="000000"/>
                </a:solidFill>
                <a:latin typeface="Arial" panose="020B0604020202020204" pitchFamily="34" charset="0"/>
              </a:rPr>
              <a:t>T</a:t>
            </a:r>
            <a:r>
              <a:rPr lang="tr-TR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üm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LED’ler öncelikle sırayla 1 saniye yanıp 1 saniye sönecek, sonra da tüm LED’lerin aynı anda 3 defa 1 saniye yanıp 1 saniye sönece</a:t>
            </a:r>
            <a:r>
              <a:rPr lang="tr-TR" sz="1800" dirty="0">
                <a:solidFill>
                  <a:srgbClr val="000000"/>
                </a:solidFill>
                <a:latin typeface="Arial" panose="020B0604020202020204" pitchFamily="34" charset="0"/>
              </a:rPr>
              <a:t>k.</a:t>
            </a:r>
            <a:r>
              <a:rPr lang="tr-TR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37513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98E13379-7EAA-4196-B35A-A6A00BCE0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156" y="0"/>
            <a:ext cx="10754081" cy="686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63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3849E1AA-1D0F-4ACB-B2C5-DC46C1553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436" y="0"/>
            <a:ext cx="8597245" cy="684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332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7D120E2-7C45-41C7-93EB-3CF2FB78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7 </a:t>
            </a:r>
            <a:r>
              <a:rPr lang="tr-TR" dirty="0" err="1"/>
              <a:t>Segment</a:t>
            </a:r>
            <a:r>
              <a:rPr lang="tr-TR" dirty="0"/>
              <a:t> Gösterge ile rakamları oluşturma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8719C4E-5117-4A6F-B29D-91274DFB3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CA48917E-345F-4B20-A02F-96B397470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027" y="2261905"/>
            <a:ext cx="7549765" cy="429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5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A929B4E-9D14-4E01-A313-E35E25F86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7767DC0-D40C-4DF7-B149-DAFFE4CEF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9BB60DF-F98A-4C69-A694-CA3FB07BA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488" y="0"/>
            <a:ext cx="10757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241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036E0073-BBE9-4E1E-B917-85D19D31A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356" y="0"/>
            <a:ext cx="82250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384162"/>
      </p:ext>
    </p:extLst>
  </p:cSld>
  <p:clrMapOvr>
    <a:masterClrMapping/>
  </p:clrMapOvr>
</p:sld>
</file>

<file path=ppt/theme/theme1.xml><?xml version="1.0" encoding="utf-8"?>
<a:theme xmlns:a="http://schemas.openxmlformats.org/drawingml/2006/main" name="Rozet">
  <a:themeElements>
    <a:clrScheme name="Rozet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Rozet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ozet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TM10001106[[fn=Rozet]]</Template>
  <TotalTime>200</TotalTime>
  <Words>383</Words>
  <Application>Microsoft Office PowerPoint</Application>
  <PresentationFormat>Geniş ekran</PresentationFormat>
  <Paragraphs>47</Paragraphs>
  <Slides>25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25</vt:i4>
      </vt:variant>
    </vt:vector>
  </HeadingPairs>
  <TitlesOfParts>
    <vt:vector size="29" baseType="lpstr">
      <vt:lpstr>Arial</vt:lpstr>
      <vt:lpstr>Gill Sans MT</vt:lpstr>
      <vt:lpstr>Impact</vt:lpstr>
      <vt:lpstr>Rozet</vt:lpstr>
      <vt:lpstr>5.Bölüm - Ekran ve Gösterge Araçlarının Kullanımı</vt:lpstr>
      <vt:lpstr>PowerPoint Sunusu</vt:lpstr>
      <vt:lpstr>PowerPoint Sunusu</vt:lpstr>
      <vt:lpstr>7 Segment Gösterge LED’leri yakıp söndürme (Öğrenci 2)</vt:lpstr>
      <vt:lpstr>PowerPoint Sunusu</vt:lpstr>
      <vt:lpstr>PowerPoint Sunusu</vt:lpstr>
      <vt:lpstr>7 Segment Gösterge ile rakamları oluşturma</vt:lpstr>
      <vt:lpstr>PowerPoint Sunusu</vt:lpstr>
      <vt:lpstr>PowerPoint Sunusu</vt:lpstr>
      <vt:lpstr>7 Segment Gösterge ve Buton ile Sayaç Yapımı (Öğrenci 1)</vt:lpstr>
      <vt:lpstr>PowerPoint Sunusu</vt:lpstr>
      <vt:lpstr>PowerPoint Sunusu</vt:lpstr>
      <vt:lpstr>PowerPoint Sunusu</vt:lpstr>
      <vt:lpstr>PowerPoint Sunusu</vt:lpstr>
      <vt:lpstr>LCD (Liquid Crystal Display)</vt:lpstr>
      <vt:lpstr>PowerPoint Sunusu</vt:lpstr>
      <vt:lpstr>LCD Ekrana İlk Yazımı Yazıyorum (Öğrenci 2) </vt:lpstr>
      <vt:lpstr>PowerPoint Sunusu</vt:lpstr>
      <vt:lpstr>PowerPoint Sunusu</vt:lpstr>
      <vt:lpstr>LCD Ekran için Kullanılan Komutlar (Öğrenci 1)</vt:lpstr>
      <vt:lpstr>PowerPoint Sunusu</vt:lpstr>
      <vt:lpstr>LCD Ekranda Özel Karakter Oluşturma ve Gösterme (Öğrenci 2)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5.Bölüm - Ekran ve Gösterge Araçlarının Kullanımı</dc:title>
  <dc:creator>HA</dc:creator>
  <cp:lastModifiedBy>HA</cp:lastModifiedBy>
  <cp:revision>35</cp:revision>
  <dcterms:created xsi:type="dcterms:W3CDTF">2023-10-07T08:40:15Z</dcterms:created>
  <dcterms:modified xsi:type="dcterms:W3CDTF">2023-10-07T16:13:15Z</dcterms:modified>
</cp:coreProperties>
</file>

<file path=docProps/thumbnail.jpeg>
</file>